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9"/>
  </p:notesMasterIdLst>
  <p:sldIdLst>
    <p:sldId id="256" r:id="rId2"/>
    <p:sldId id="257" r:id="rId3"/>
    <p:sldId id="259" r:id="rId4"/>
    <p:sldId id="263" r:id="rId5"/>
    <p:sldId id="260" r:id="rId6"/>
    <p:sldId id="264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55" d="100"/>
          <a:sy n="55" d="100"/>
        </p:scale>
        <p:origin x="10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1800225" cy="180022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8BFAFB-F943-436D-8162-9B8C464F8B3B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0D8F79-20DF-42AE-9B92-EF1C5F6F3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814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0D8F79-20DF-42AE-9B92-EF1C5F6F3A4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6359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D9855-DB34-48B4-C1CC-02AB9978F8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F99215-E213-835A-C125-F24A5D35AF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F067FA-74C9-9C17-FD2A-3903DBC069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BCA914-4130-669B-EB80-AD80EF9F89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A9D3B3-A5EE-4A4B-87EC-1B4278A12F8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7168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16416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275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236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93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12814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735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81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46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743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009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723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37119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E064E-7345-D7C1-0FBC-0AF6FFDD9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2616" y="1517904"/>
            <a:ext cx="4579288" cy="1040569"/>
          </a:xfrm>
        </p:spPr>
        <p:txBody>
          <a:bodyPr>
            <a:normAutofit/>
          </a:bodyPr>
          <a:lstStyle/>
          <a:p>
            <a:pPr algn="l"/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MedMinder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5E37E-5043-DA00-8A8D-1C29046C80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17598" y="2742007"/>
            <a:ext cx="5970838" cy="942889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Statement: ER is having long wait times. Deploy a digital solution for it 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F8A0BCF-5365-52D9-978E-681B5ED6FC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04" r="23396" b="2"/>
          <a:stretch/>
        </p:blipFill>
        <p:spPr>
          <a:xfrm>
            <a:off x="20" y="758953"/>
            <a:ext cx="5327883" cy="53358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6369FE-28A8-6777-590A-EAB126ABB9AF}"/>
              </a:ext>
            </a:extLst>
          </p:cNvPr>
          <p:cNvSpPr txBox="1"/>
          <p:nvPr/>
        </p:nvSpPr>
        <p:spPr>
          <a:xfrm>
            <a:off x="7604568" y="5120734"/>
            <a:ext cx="3036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By: Sri Kiran Pramoda Rani:</a:t>
            </a:r>
            <a:endParaRPr lang="en-IN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 descr="A person smiling for a selfie&#10;&#10;Description automatically generated">
            <a:extLst>
              <a:ext uri="{FF2B5EF4-FFF2-40B4-BE49-F238E27FC236}">
                <a16:creationId xmlns:a16="http://schemas.microsoft.com/office/drawing/2014/main" id="{E7A252A4-442D-12F3-5A53-0214D7C67C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43" t="8270" b="29283"/>
          <a:stretch/>
        </p:blipFill>
        <p:spPr>
          <a:xfrm>
            <a:off x="10238314" y="5081286"/>
            <a:ext cx="1953685" cy="1776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929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2EB4A-9CE8-1087-FD51-BDB70E3F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953" y="23149"/>
            <a:ext cx="11862816" cy="588119"/>
          </a:xfrm>
        </p:spPr>
        <p:txBody>
          <a:bodyPr>
            <a:noAutofit/>
          </a:bodyPr>
          <a:lstStyle/>
          <a:p>
            <a:r>
              <a:rPr lang="en-US" sz="4000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Persona: David's Urgent Health Concern</a:t>
            </a:r>
            <a:endParaRPr lang="en-IN" sz="4000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4F52F-813E-06D7-584C-6DED53F86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814" y="994410"/>
            <a:ext cx="10529316" cy="5120640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Name:</a:t>
            </a:r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David Miller, 42, Software Developer, Austin, Texas.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Situation:</a:t>
            </a:r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Experiencing severe abdominal pains, unable to secure a timely doctor's appointment, And ER waiting line is big. feeling upset with the healthcare system.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Needs:</a:t>
            </a:r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Immediate medical attention and a more responsive healthcare system.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Goals:</a:t>
            </a:r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quickly find medical care and advocate for a system better equipped for emergencies.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Valued Solutions:</a:t>
            </a:r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 symptom assessment tools, real-time doctor availability apps, emergency healthcare navigation services.</a:t>
            </a:r>
          </a:p>
          <a:p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0548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A7C1DB-AE73-7F03-DEC5-C49CD4DB14FC}"/>
              </a:ext>
            </a:extLst>
          </p:cNvPr>
          <p:cNvSpPr txBox="1"/>
          <p:nvPr/>
        </p:nvSpPr>
        <p:spPr>
          <a:xfrm>
            <a:off x="-115746" y="-21609"/>
            <a:ext cx="10208725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Solution: A Digital App(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MedMinder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7A287-03BD-97C2-754E-B071EF97EEB2}"/>
              </a:ext>
            </a:extLst>
          </p:cNvPr>
          <p:cNvSpPr txBox="1"/>
          <p:nvPr/>
        </p:nvSpPr>
        <p:spPr>
          <a:xfrm>
            <a:off x="4526849" y="2756026"/>
            <a:ext cx="3333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B9D62E-A8D8-857D-B8B1-019DE2D33B3F}"/>
              </a:ext>
            </a:extLst>
          </p:cNvPr>
          <p:cNvSpPr txBox="1"/>
          <p:nvPr/>
        </p:nvSpPr>
        <p:spPr>
          <a:xfrm>
            <a:off x="8338854" y="2738444"/>
            <a:ext cx="28851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E124B9-C9CE-6F26-9C38-A898845EAE6E}"/>
              </a:ext>
            </a:extLst>
          </p:cNvPr>
          <p:cNvSpPr txBox="1"/>
          <p:nvPr/>
        </p:nvSpPr>
        <p:spPr>
          <a:xfrm>
            <a:off x="4812951" y="1092994"/>
            <a:ext cx="232853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>
                <a:solidFill>
                  <a:prstClr val="whit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2024-2026</a:t>
            </a: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F8CCE7-F92A-9C25-3D98-43C39B423C1F}"/>
              </a:ext>
            </a:extLst>
          </p:cNvPr>
          <p:cNvSpPr txBox="1"/>
          <p:nvPr/>
        </p:nvSpPr>
        <p:spPr>
          <a:xfrm>
            <a:off x="345120" y="891086"/>
            <a:ext cx="251116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Features:</a:t>
            </a:r>
            <a:endParaRPr 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2635F2-6D3C-DEF3-C0D3-31AEB13E5132}"/>
              </a:ext>
            </a:extLst>
          </p:cNvPr>
          <p:cNvSpPr txBox="1"/>
          <p:nvPr/>
        </p:nvSpPr>
        <p:spPr>
          <a:xfrm>
            <a:off x="939852" y="1495915"/>
            <a:ext cx="10467288" cy="45243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Users input symptoms to receive immediate guidance on the urgency of their condition and recommended next steps.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Integration with healthcare providers to show available appointment slots, enabling immediate booking for urgent cases.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Assists users in finding the nearest urgent care centers or emergency rooms with the shortest wait times.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Option for users to connect with healthcare professionals via video call for urgent consultations.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Allows users to manage and share relevant health information (allergies, medical history) to expedite care during emergencies.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Uses historical data to provide users with estimated wait times at local emergency rooms and urgent care centers.</a:t>
            </a:r>
          </a:p>
        </p:txBody>
      </p:sp>
    </p:spTree>
    <p:extLst>
      <p:ext uri="{BB962C8B-B14F-4D97-AF65-F5344CB8AC3E}">
        <p14:creationId xmlns:p14="http://schemas.microsoft.com/office/powerpoint/2010/main" val="76344071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4A9B6-DF0A-B1AA-6477-B5BFEC8FB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31A5338-5CDA-EC26-C581-EB39789AF77A}"/>
              </a:ext>
            </a:extLst>
          </p:cNvPr>
          <p:cNvSpPr/>
          <p:nvPr/>
        </p:nvSpPr>
        <p:spPr>
          <a:xfrm>
            <a:off x="-112543" y="-140678"/>
            <a:ext cx="12492111" cy="71463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304D84-5A6B-E65D-1D89-24275EED1071}"/>
              </a:ext>
            </a:extLst>
          </p:cNvPr>
          <p:cNvSpPr txBox="1"/>
          <p:nvPr/>
        </p:nvSpPr>
        <p:spPr>
          <a:xfrm>
            <a:off x="4526849" y="1723095"/>
            <a:ext cx="3333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8369B0-6F8A-B672-8CDF-A24740354239}"/>
              </a:ext>
            </a:extLst>
          </p:cNvPr>
          <p:cNvSpPr txBox="1"/>
          <p:nvPr/>
        </p:nvSpPr>
        <p:spPr>
          <a:xfrm>
            <a:off x="8544593" y="1705514"/>
            <a:ext cx="3333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33D5C1D1-BCDD-E684-F110-2583F46B37DC}"/>
              </a:ext>
            </a:extLst>
          </p:cNvPr>
          <p:cNvSpPr/>
          <p:nvPr/>
        </p:nvSpPr>
        <p:spPr>
          <a:xfrm>
            <a:off x="8419285" y="1893652"/>
            <a:ext cx="3571389" cy="4693416"/>
          </a:xfrm>
          <a:prstGeom prst="roundRect">
            <a:avLst/>
          </a:prstGeom>
          <a:solidFill>
            <a:schemeClr val="dk1">
              <a:alpha val="59135"/>
            </a:schemeClr>
          </a:solidFill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29BBB431-8026-73DA-3F10-9351B39E9C56}"/>
              </a:ext>
            </a:extLst>
          </p:cNvPr>
          <p:cNvSpPr/>
          <p:nvPr/>
        </p:nvSpPr>
        <p:spPr>
          <a:xfrm>
            <a:off x="8700558" y="1104019"/>
            <a:ext cx="2929467" cy="905222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2AA8CCC-4377-3BC6-42A2-3C8B528EE479}"/>
              </a:ext>
            </a:extLst>
          </p:cNvPr>
          <p:cNvSpPr txBox="1"/>
          <p:nvPr/>
        </p:nvSpPr>
        <p:spPr>
          <a:xfrm>
            <a:off x="9133906" y="1180314"/>
            <a:ext cx="207413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Technical and Security Features</a:t>
            </a:r>
            <a:endParaRPr 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27F218A-24E3-CF9E-43BB-DFDCD0340EED}"/>
              </a:ext>
            </a:extLst>
          </p:cNvPr>
          <p:cNvSpPr txBox="1"/>
          <p:nvPr/>
        </p:nvSpPr>
        <p:spPr>
          <a:xfrm>
            <a:off x="8549215" y="2168510"/>
            <a:ext cx="3329187" cy="36933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E3E3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Ensures user health data and personal information are securely stored and transmitted.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E3E3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Robust authentication mechanisms, including multi-factor authentication, to protect user accounts.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E3E3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Adherence to healthcare regulations and standards, such as HIPAA in the US, to protect patient privacy and data security.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91B322E-B021-DA45-F2E7-A5CC9AB0694E}"/>
              </a:ext>
            </a:extLst>
          </p:cNvPr>
          <p:cNvSpPr/>
          <p:nvPr/>
        </p:nvSpPr>
        <p:spPr>
          <a:xfrm>
            <a:off x="4400786" y="1878216"/>
            <a:ext cx="3678877" cy="4708852"/>
          </a:xfrm>
          <a:prstGeom prst="roundRect">
            <a:avLst/>
          </a:prstGeom>
          <a:solidFill>
            <a:schemeClr val="dk1">
              <a:alpha val="59135"/>
            </a:schemeClr>
          </a:solidFill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606E93B-3391-D89D-E8D7-311005760F1F}"/>
              </a:ext>
            </a:extLst>
          </p:cNvPr>
          <p:cNvSpPr/>
          <p:nvPr/>
        </p:nvSpPr>
        <p:spPr>
          <a:xfrm>
            <a:off x="4703326" y="1088583"/>
            <a:ext cx="2929467" cy="905222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08B68B-3D83-E259-2948-3FE9F5FDB320}"/>
              </a:ext>
            </a:extLst>
          </p:cNvPr>
          <p:cNvSpPr txBox="1"/>
          <p:nvPr/>
        </p:nvSpPr>
        <p:spPr>
          <a:xfrm>
            <a:off x="4906326" y="1329292"/>
            <a:ext cx="251116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 Features: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1ACAEC-A735-BD22-DB2D-8AB0D18AA5CE}"/>
              </a:ext>
            </a:extLst>
          </p:cNvPr>
          <p:cNvSpPr txBox="1"/>
          <p:nvPr/>
        </p:nvSpPr>
        <p:spPr>
          <a:xfrm>
            <a:off x="4515702" y="2169874"/>
            <a:ext cx="3329909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914400">
              <a:defRPr/>
            </a:pPr>
            <a:endParaRPr lang="en-US" dirty="0">
              <a:solidFill>
                <a:srgbClr val="ECECEC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defTabSz="914400">
              <a:buFont typeface="Arial"/>
              <a:buChar char="•"/>
              <a:defRPr/>
            </a:pPr>
            <a:r>
              <a:rPr lang="en-US" dirty="0">
                <a:solidFill>
                  <a:srgbClr val="ECECE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User-generated reviews and ratings for doctors, clinics, and hospitals to guide others in their emergency care choices.</a:t>
            </a:r>
          </a:p>
          <a:p>
            <a:pPr marL="285750" indent="-285750" defTabSz="914400">
              <a:buFont typeface="Arial"/>
              <a:buChar char="•"/>
              <a:defRPr/>
            </a:pPr>
            <a:r>
              <a:rPr lang="en-US" dirty="0">
                <a:solidFill>
                  <a:srgbClr val="ECECE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Access to a library of health articles, videos, and FAQs to help users understand potential health conditions and treatments.</a:t>
            </a:r>
          </a:p>
          <a:p>
            <a:pPr marL="285750" indent="-285750" defTabSz="914400">
              <a:buFont typeface="Arial"/>
              <a:buChar char="•"/>
              <a:defRPr/>
            </a:pPr>
            <a:endParaRPr lang="en-US" dirty="0">
              <a:solidFill>
                <a:srgbClr val="ECECEC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defTabSz="914400">
              <a:buFont typeface="Arial"/>
              <a:buChar char="•"/>
              <a:defRPr/>
            </a:pPr>
            <a:endParaRPr lang="en-US" dirty="0">
              <a:solidFill>
                <a:srgbClr val="ECECEC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E1646CB7-0C92-950B-9BC0-31E8AE8EBAE9}"/>
              </a:ext>
            </a:extLst>
          </p:cNvPr>
          <p:cNvSpPr/>
          <p:nvPr/>
        </p:nvSpPr>
        <p:spPr>
          <a:xfrm>
            <a:off x="201326" y="1863730"/>
            <a:ext cx="3684873" cy="4757203"/>
          </a:xfrm>
          <a:prstGeom prst="roundRect">
            <a:avLst/>
          </a:prstGeom>
          <a:solidFill>
            <a:schemeClr val="dk1">
              <a:alpha val="59135"/>
            </a:schemeClr>
          </a:solidFill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A0C17253-4F8B-EF1A-347B-9BF93E02DB80}"/>
              </a:ext>
            </a:extLst>
          </p:cNvPr>
          <p:cNvSpPr/>
          <p:nvPr/>
        </p:nvSpPr>
        <p:spPr>
          <a:xfrm>
            <a:off x="482600" y="1074099"/>
            <a:ext cx="2929467" cy="90522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CF29A4D-08FF-5483-37D3-4D67A4CFF53C}"/>
              </a:ext>
            </a:extLst>
          </p:cNvPr>
          <p:cNvSpPr txBox="1"/>
          <p:nvPr/>
        </p:nvSpPr>
        <p:spPr>
          <a:xfrm>
            <a:off x="691830" y="1206921"/>
            <a:ext cx="251116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Additional Features</a:t>
            </a: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DA160C-AA6A-E1D1-5042-66DE0825763E}"/>
              </a:ext>
            </a:extLst>
          </p:cNvPr>
          <p:cNvSpPr txBox="1"/>
          <p:nvPr/>
        </p:nvSpPr>
        <p:spPr>
          <a:xfrm>
            <a:off x="288342" y="2095232"/>
            <a:ext cx="3317982" cy="47397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E3E3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insurance integration it helps users understand their coverage and find providers within their network to minimize out-of-pocket costs.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E3E3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Enables users to log and manage their medications, including dosage reminders and interactions warnings.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E3E3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Users can track their symptoms over time, useful for both acute and chronic conditions, enhancing communication with healthcare providers.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E3E3E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Design considerations for users with disabilities, including voice commands, large text, and screen reader compatibility.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endParaRPr lang="en-US" sz="1400" dirty="0">
              <a:solidFill>
                <a:srgbClr val="E3E3E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5F6096-7EB9-4E7E-AF02-05A8125B5AEA}"/>
              </a:ext>
            </a:extLst>
          </p:cNvPr>
          <p:cNvSpPr txBox="1"/>
          <p:nvPr/>
        </p:nvSpPr>
        <p:spPr>
          <a:xfrm>
            <a:off x="4680054" y="118530"/>
            <a:ext cx="300767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normalizeH="0" baseline="0" noProof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FEATURES:</a:t>
            </a:r>
            <a:endParaRPr lang="en-US" sz="3600" i="0" u="none" strike="noStrike" kern="1200" normalizeH="0" baseline="0" noProof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13055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9E058-8EA6-04BF-5AB5-1319EE501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-15744"/>
            <a:ext cx="10417910" cy="653796"/>
          </a:xfrm>
        </p:spPr>
        <p:txBody>
          <a:bodyPr>
            <a:noAutofit/>
          </a:bodyPr>
          <a:lstStyle/>
          <a:p>
            <a:r>
              <a:rPr lang="en-US" sz="4000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Business Model and Revenue Streams</a:t>
            </a:r>
            <a:r>
              <a:rPr lang="en-IN" sz="4000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D0105-E354-3248-F61F-A8E25A608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810" y="788670"/>
            <a:ext cx="10595610" cy="5311188"/>
          </a:xfrm>
        </p:spPr>
        <p:txBody>
          <a:bodyPr>
            <a:normAutofit/>
          </a:bodyPr>
          <a:lstStyle/>
          <a:p>
            <a:pPr algn="l"/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Advertising: Generate revenue through targeted, non-intrusive advertisements from health and wellness-related companies.</a:t>
            </a:r>
          </a:p>
          <a:p>
            <a:pPr algn="l"/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Analytics Services: Sell aggregated and anonymized user data to institutions for healthcare research and policy-making.</a:t>
            </a:r>
          </a:p>
          <a:p>
            <a:pPr algn="l"/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Affiliate and Referral Fees: Earn fees by referring users to partner services, including pharmacies and telehealth providers.</a:t>
            </a:r>
          </a:p>
          <a:p>
            <a:pPr algn="l"/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Corporate Wellness Programs: Offer the app as part of corporate wellness packages, providing tailored health management tools for employees.</a:t>
            </a:r>
          </a:p>
          <a:p>
            <a:pPr algn="l"/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Licensing: License the app's technology or platform to other healthcare entities or regions for their use.</a:t>
            </a:r>
          </a:p>
          <a:p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01718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29FD97B-ABB8-651E-105D-A91D4C353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102" y="0"/>
            <a:ext cx="9144000" cy="1307940"/>
          </a:xfrm>
        </p:spPr>
        <p:txBody>
          <a:bodyPr>
            <a:noAutofit/>
          </a:bodyPr>
          <a:lstStyle/>
          <a:p>
            <a:r>
              <a:rPr lang="en-IN" sz="4400" i="0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Unique Value Proposition</a:t>
            </a:r>
            <a:br>
              <a:rPr lang="en-IN" sz="4400" i="0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IN" sz="4400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55CDFD-67B7-7E28-6B51-7DE3F5130559}"/>
              </a:ext>
            </a:extLst>
          </p:cNvPr>
          <p:cNvSpPr txBox="1"/>
          <p:nvPr/>
        </p:nvSpPr>
        <p:spPr>
          <a:xfrm>
            <a:off x="775504" y="812904"/>
            <a:ext cx="1070658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Immediate Triage and Direction: </a:t>
            </a:r>
            <a:r>
              <a:rPr lang="en-US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AI-driven assessment provides instant care recommendations, optimizing emergency care paths.</a:t>
            </a:r>
            <a:br>
              <a:rPr lang="en-US" dirty="0">
                <a:solidFill>
                  <a:srgbClr val="0D0D0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solidFill>
                <a:srgbClr val="0D0D0D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Real-Time Wait Time Predictions: </a:t>
            </a:r>
            <a:r>
              <a:rPr lang="en-US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Offers current wait times for ERs and urgent care, enabling informed patient decisions.</a:t>
            </a:r>
          </a:p>
          <a:p>
            <a:pPr algn="l"/>
            <a:endParaRPr lang="en-US" b="1" i="0" dirty="0">
              <a:solidFill>
                <a:srgbClr val="0D0D0D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Seamless Healthcare Integration</a:t>
            </a:r>
            <a:r>
              <a:rPr lang="en-US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Directly integrates with healthcare systems for efficient real-time appointment scheduling.</a:t>
            </a:r>
          </a:p>
          <a:p>
            <a:pPr algn="l"/>
            <a:endParaRPr lang="en-US" i="0" dirty="0">
              <a:solidFill>
                <a:srgbClr val="0D0D0D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Personalized Health Navigation</a:t>
            </a:r>
            <a:r>
              <a:rPr lang="en-US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Delivers custom health management and follow-up care plans to support ongoing patient health.</a:t>
            </a:r>
          </a:p>
          <a:p>
            <a:pPr algn="l"/>
            <a:endParaRPr lang="en-US" b="1" i="0" dirty="0">
              <a:solidFill>
                <a:srgbClr val="0D0D0D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Comprehensive Health Management: </a:t>
            </a:r>
            <a:r>
              <a:rPr lang="en-US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Centralizes medical history and medication tracking for accessible, informed care decisions.</a:t>
            </a:r>
          </a:p>
          <a:p>
            <a:pPr algn="l"/>
            <a:endParaRPr lang="en-US" i="0" dirty="0">
              <a:solidFill>
                <a:srgbClr val="0D0D0D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Enhanced Communication with Healthcare Providers: </a:t>
            </a:r>
            <a:r>
              <a:rPr lang="en-US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Facilitates direct patient-provider communication, improving healthcare response and clarity.</a:t>
            </a:r>
          </a:p>
          <a:p>
            <a:pPr algn="l"/>
            <a:endParaRPr lang="en-US" i="0" dirty="0">
              <a:solidFill>
                <a:srgbClr val="0D0D0D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Community and Support</a:t>
            </a:r>
            <a:r>
              <a:rPr lang="en-US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Creates a supportive network for sharing experiences and advice on navigating emergency health situations.</a:t>
            </a:r>
          </a:p>
        </p:txBody>
      </p:sp>
    </p:spTree>
    <p:extLst>
      <p:ext uri="{BB962C8B-B14F-4D97-AF65-F5344CB8AC3E}">
        <p14:creationId xmlns:p14="http://schemas.microsoft.com/office/powerpoint/2010/main" val="148973808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obe XD 2020-06-10 07-50-57">
            <a:hlinkClick r:id="" action="ppaction://media"/>
            <a:extLst>
              <a:ext uri="{FF2B5EF4-FFF2-40B4-BE49-F238E27FC236}">
                <a16:creationId xmlns:a16="http://schemas.microsoft.com/office/drawing/2014/main" id="{3D1D7AA0-5B37-5FED-E025-7E920FAC4B5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1075" y="869950"/>
            <a:ext cx="3282950" cy="598805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F1AAC5-DC77-09E4-1517-903CC4B06E61}"/>
              </a:ext>
            </a:extLst>
          </p:cNvPr>
          <p:cNvSpPr txBox="1"/>
          <p:nvPr/>
        </p:nvSpPr>
        <p:spPr>
          <a:xfrm>
            <a:off x="-135467" y="10071"/>
            <a:ext cx="118363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/>
                <a:cs typeface="Poppins"/>
              </a:rPr>
              <a:t>Prototype:                             </a:t>
            </a: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/>
                <a:cs typeface="Poppins"/>
              </a:rPr>
              <a:t>(Watch the video)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EEDD3E-F4B1-9C26-6229-E96F79DCF9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8904" y="734371"/>
            <a:ext cx="4083260" cy="44071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84531D7-1139-D5CA-7DA4-FB36C5E105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47273" y="3936850"/>
            <a:ext cx="4045158" cy="292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122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10279</TotalTime>
  <Words>655</Words>
  <Application>Microsoft Office PowerPoint</Application>
  <PresentationFormat>Widescreen</PresentationFormat>
  <Paragraphs>58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Aptos</vt:lpstr>
      <vt:lpstr>Arial</vt:lpstr>
      <vt:lpstr>Calibri</vt:lpstr>
      <vt:lpstr>Century Schoolbook</vt:lpstr>
      <vt:lpstr>Poppins</vt:lpstr>
      <vt:lpstr>Wingdings 2</vt:lpstr>
      <vt:lpstr>View</vt:lpstr>
      <vt:lpstr>MedMinder</vt:lpstr>
      <vt:lpstr>User Persona: David's Urgent Health Concern</vt:lpstr>
      <vt:lpstr>PowerPoint Presentation</vt:lpstr>
      <vt:lpstr>PowerPoint Presentation</vt:lpstr>
      <vt:lpstr>Business Model and Revenue Streams:</vt:lpstr>
      <vt:lpstr>Unique Value Proposition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MedMinder</dc:title>
  <dc:creator>Rani, Sri Kiran Pramoda</dc:creator>
  <cp:lastModifiedBy>Rani, Sri Kiran Pramoda</cp:lastModifiedBy>
  <cp:revision>8</cp:revision>
  <dcterms:created xsi:type="dcterms:W3CDTF">2024-03-31T18:38:42Z</dcterms:created>
  <dcterms:modified xsi:type="dcterms:W3CDTF">2024-04-07T21:57:52Z</dcterms:modified>
</cp:coreProperties>
</file>

<file path=docProps/thumbnail.jpeg>
</file>